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39"/>
  </p:notesMasterIdLst>
  <p:handoutMasterIdLst>
    <p:handoutMasterId r:id="rId40"/>
  </p:handoutMasterIdLst>
  <p:sldIdLst>
    <p:sldId id="349" r:id="rId2"/>
    <p:sldId id="372" r:id="rId3"/>
    <p:sldId id="373" r:id="rId4"/>
    <p:sldId id="374" r:id="rId5"/>
    <p:sldId id="375" r:id="rId6"/>
    <p:sldId id="376" r:id="rId7"/>
    <p:sldId id="377" r:id="rId8"/>
    <p:sldId id="378" r:id="rId9"/>
    <p:sldId id="379" r:id="rId10"/>
    <p:sldId id="380" r:id="rId11"/>
    <p:sldId id="381" r:id="rId12"/>
    <p:sldId id="382" r:id="rId13"/>
    <p:sldId id="383" r:id="rId14"/>
    <p:sldId id="384" r:id="rId15"/>
    <p:sldId id="385" r:id="rId16"/>
    <p:sldId id="386" r:id="rId17"/>
    <p:sldId id="387" r:id="rId18"/>
    <p:sldId id="388" r:id="rId19"/>
    <p:sldId id="389" r:id="rId20"/>
    <p:sldId id="390" r:id="rId21"/>
    <p:sldId id="391" r:id="rId22"/>
    <p:sldId id="392" r:id="rId23"/>
    <p:sldId id="393" r:id="rId24"/>
    <p:sldId id="394" r:id="rId25"/>
    <p:sldId id="395" r:id="rId26"/>
    <p:sldId id="396" r:id="rId27"/>
    <p:sldId id="397" r:id="rId28"/>
    <p:sldId id="398" r:id="rId29"/>
    <p:sldId id="399" r:id="rId30"/>
    <p:sldId id="400" r:id="rId31"/>
    <p:sldId id="401" r:id="rId32"/>
    <p:sldId id="402" r:id="rId33"/>
    <p:sldId id="403" r:id="rId34"/>
    <p:sldId id="404" r:id="rId35"/>
    <p:sldId id="405" r:id="rId36"/>
    <p:sldId id="406" r:id="rId37"/>
    <p:sldId id="407" r:id="rId38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9" autoAdjust="0"/>
  </p:normalViewPr>
  <p:slideViewPr>
    <p:cSldViewPr>
      <p:cViewPr>
        <p:scale>
          <a:sx n="128" d="100"/>
          <a:sy n="128" d="100"/>
        </p:scale>
        <p:origin x="-113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37845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65915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0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86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2AF65A-D33B-4EFB-A796-E9ACA10BD71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25310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1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9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C21295-7B0B-4602-943F-922BB4BB850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07567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2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07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A2CC3F-6053-484B-8B0C-04490AA0B04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09928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17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AF41E8-0C0B-4044-8BF1-501DF04C9E5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44381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27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928681-0537-4FA6-A7B4-E6ED935CFEC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49673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3D0AD1-E348-4F88-B577-5158DD2EEB4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97286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Implementation Issues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29767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CODING STANDARDS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Based on Java Code Conventions by Sun Microsystems </a:t>
            </a:r>
            <a:r>
              <a:rPr lang="en-US" sz="1400" b="1" dirty="0" smtClean="0"/>
              <a:t>(published on September 12, 1997)</a:t>
            </a: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737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Have Code Conventions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Code conventions are important to </a:t>
            </a:r>
            <a:r>
              <a:rPr lang="en-US" dirty="0" smtClean="0"/>
              <a:t>programmers:</a:t>
            </a:r>
            <a:endParaRPr lang="en-US" dirty="0"/>
          </a:p>
          <a:p>
            <a:pPr lvl="1"/>
            <a:r>
              <a:rPr lang="en-US" dirty="0" smtClean="0"/>
              <a:t>80</a:t>
            </a:r>
            <a:r>
              <a:rPr lang="en-US" dirty="0"/>
              <a:t>% of the lifetime cost of a piece of software goes to maintenance.</a:t>
            </a:r>
          </a:p>
          <a:p>
            <a:pPr lvl="1"/>
            <a:r>
              <a:rPr lang="en-US" dirty="0" smtClean="0"/>
              <a:t>Hardly </a:t>
            </a:r>
            <a:r>
              <a:rPr lang="en-US" dirty="0"/>
              <a:t>any software is maintained for its whole life by the original author.</a:t>
            </a:r>
          </a:p>
          <a:p>
            <a:pPr lvl="1"/>
            <a:r>
              <a:rPr lang="en-US" dirty="0" smtClean="0"/>
              <a:t>Code </a:t>
            </a:r>
            <a:r>
              <a:rPr lang="en-US" dirty="0"/>
              <a:t>conventions improve the readability of the software, allowing engineers </a:t>
            </a:r>
            <a:r>
              <a:rPr lang="en-US" dirty="0" smtClean="0"/>
              <a:t>to understand </a:t>
            </a:r>
            <a:r>
              <a:rPr lang="en-US" dirty="0"/>
              <a:t>new code more quickly and thoroughly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64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File 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Files </a:t>
            </a:r>
            <a:r>
              <a:rPr lang="en-US" dirty="0"/>
              <a:t>longer than 2000 lines are cumbersome and should be avoided</a:t>
            </a:r>
            <a:r>
              <a:rPr lang="en-US" dirty="0" smtClean="0"/>
              <a:t>.</a:t>
            </a:r>
          </a:p>
          <a:p>
            <a:r>
              <a:rPr lang="en-US" dirty="0"/>
              <a:t>Each Java source file contains a single public class or </a:t>
            </a:r>
            <a:r>
              <a:rPr lang="en-US" dirty="0" smtClean="0"/>
              <a:t>interface</a:t>
            </a:r>
          </a:p>
          <a:p>
            <a:pPr lvl="1"/>
            <a:r>
              <a:rPr lang="en-US" dirty="0"/>
              <a:t>When private classes </a:t>
            </a:r>
            <a:r>
              <a:rPr lang="en-US" dirty="0" smtClean="0"/>
              <a:t>and interfaces </a:t>
            </a:r>
            <a:r>
              <a:rPr lang="en-US" dirty="0"/>
              <a:t>are associated with a public class, you can put them in the same source file as </a:t>
            </a:r>
            <a:r>
              <a:rPr lang="en-US" dirty="0" smtClean="0"/>
              <a:t>the public </a:t>
            </a:r>
            <a:r>
              <a:rPr lang="en-US" dirty="0"/>
              <a:t>class. 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public class should be the first class or interface in the file.</a:t>
            </a:r>
          </a:p>
        </p:txBody>
      </p:sp>
    </p:spTree>
    <p:extLst>
      <p:ext uri="{BB962C8B-B14F-4D97-AF65-F5344CB8AC3E}">
        <p14:creationId xmlns:p14="http://schemas.microsoft.com/office/powerpoint/2010/main" val="246781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Beginning </a:t>
            </a:r>
            <a:r>
              <a:rPr lang="en-US" dirty="0"/>
              <a:t>Comments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6700" dirty="0"/>
              <a:t>All source files should begin with a c-style comment that lists the programmer(s), the date, </a:t>
            </a:r>
            <a:r>
              <a:rPr lang="en-US" sz="6700" dirty="0" smtClean="0"/>
              <a:t>a copyright </a:t>
            </a:r>
            <a:r>
              <a:rPr lang="en-US" sz="6700" dirty="0"/>
              <a:t>notice, and also a brief description of the </a:t>
            </a:r>
            <a:r>
              <a:rPr lang="en-US" sz="6700" dirty="0" smtClean="0"/>
              <a:t>purpose of the program. For example:</a:t>
            </a:r>
          </a:p>
          <a:p>
            <a:pPr marL="800100" lvl="2" indent="0">
              <a:buNone/>
            </a:pPr>
            <a:r>
              <a:rPr lang="en-US" sz="3400" dirty="0" smtClean="0">
                <a:latin typeface="Courier New" pitchFamily="49" charset="0"/>
                <a:cs typeface="Courier New" pitchFamily="49" charset="0"/>
              </a:rPr>
              <a:t>/**</a:t>
            </a:r>
            <a:endParaRPr lang="en-US" sz="3400" dirty="0">
              <a:latin typeface="Courier New" pitchFamily="49" charset="0"/>
              <a:cs typeface="Courier New" pitchFamily="49" charset="0"/>
            </a:endParaRPr>
          </a:p>
          <a:p>
            <a:pPr marL="800100" lvl="2" indent="0">
              <a:buNone/>
            </a:pPr>
            <a:r>
              <a:rPr lang="en-US" sz="3400" dirty="0">
                <a:latin typeface="Courier New" pitchFamily="49" charset="0"/>
                <a:cs typeface="Courier New" pitchFamily="49" charset="0"/>
              </a:rPr>
              <a:t>* </a:t>
            </a:r>
            <a:r>
              <a:rPr lang="en-US" sz="3400" i="1" dirty="0" err="1">
                <a:latin typeface="Courier New" pitchFamily="49" charset="0"/>
                <a:cs typeface="Courier New" pitchFamily="49" charset="0"/>
              </a:rPr>
              <a:t>Classname</a:t>
            </a:r>
            <a:endParaRPr lang="en-US" sz="3400" i="1" dirty="0">
              <a:latin typeface="Courier New" pitchFamily="49" charset="0"/>
              <a:cs typeface="Courier New" pitchFamily="49" charset="0"/>
            </a:endParaRPr>
          </a:p>
          <a:p>
            <a:pPr marL="800100" lvl="2" indent="0">
              <a:buNone/>
            </a:pPr>
            <a:r>
              <a:rPr lang="en-US" sz="3400" dirty="0">
                <a:latin typeface="Courier New" pitchFamily="49" charset="0"/>
                <a:cs typeface="Courier New" pitchFamily="49" charset="0"/>
              </a:rPr>
              <a:t>*</a:t>
            </a:r>
          </a:p>
          <a:p>
            <a:pPr marL="800100" lvl="2" indent="0">
              <a:buNone/>
            </a:pPr>
            <a:r>
              <a:rPr lang="en-US" sz="3400" dirty="0">
                <a:latin typeface="Courier New" pitchFamily="49" charset="0"/>
                <a:cs typeface="Courier New" pitchFamily="49" charset="0"/>
              </a:rPr>
              <a:t>* </a:t>
            </a:r>
            <a:r>
              <a:rPr lang="en-US" sz="3400" i="1" dirty="0">
                <a:latin typeface="Courier New" pitchFamily="49" charset="0"/>
                <a:cs typeface="Courier New" pitchFamily="49" charset="0"/>
              </a:rPr>
              <a:t>Version info</a:t>
            </a:r>
          </a:p>
          <a:p>
            <a:pPr marL="800100" lvl="2" indent="0">
              <a:buNone/>
            </a:pPr>
            <a:r>
              <a:rPr lang="en-US" sz="3400" dirty="0">
                <a:latin typeface="Courier New" pitchFamily="49" charset="0"/>
                <a:cs typeface="Courier New" pitchFamily="49" charset="0"/>
              </a:rPr>
              <a:t>*</a:t>
            </a:r>
          </a:p>
          <a:p>
            <a:pPr marL="800100" lvl="2" indent="0">
              <a:buNone/>
            </a:pPr>
            <a:r>
              <a:rPr lang="en-US" sz="3400" dirty="0">
                <a:latin typeface="Courier New" pitchFamily="49" charset="0"/>
                <a:cs typeface="Courier New" pitchFamily="49" charset="0"/>
              </a:rPr>
              <a:t>* </a:t>
            </a:r>
            <a:r>
              <a:rPr lang="en-US" sz="3400" i="1" dirty="0">
                <a:latin typeface="Courier New" pitchFamily="49" charset="0"/>
                <a:cs typeface="Courier New" pitchFamily="49" charset="0"/>
              </a:rPr>
              <a:t>Copyright notice</a:t>
            </a:r>
          </a:p>
          <a:p>
            <a:pPr marL="800100" lvl="2" indent="0">
              <a:buNone/>
            </a:pPr>
            <a:r>
              <a:rPr lang="en-US" sz="3400" dirty="0">
                <a:latin typeface="Courier New" pitchFamily="49" charset="0"/>
                <a:cs typeface="Courier New" pitchFamily="49" charset="0"/>
              </a:rPr>
              <a:t>*/</a:t>
            </a:r>
          </a:p>
        </p:txBody>
      </p:sp>
    </p:spTree>
    <p:extLst>
      <p:ext uri="{BB962C8B-B14F-4D97-AF65-F5344CB8AC3E}">
        <p14:creationId xmlns:p14="http://schemas.microsoft.com/office/powerpoint/2010/main" val="974579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Java 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Java programs can have two kinds of comments: </a:t>
            </a:r>
            <a:endParaRPr lang="en-US" dirty="0" smtClean="0"/>
          </a:p>
          <a:p>
            <a:pPr lvl="1"/>
            <a:r>
              <a:rPr lang="en-US" dirty="0" smtClean="0"/>
              <a:t>Implementation comments: </a:t>
            </a:r>
            <a:r>
              <a:rPr lang="en-US" dirty="0"/>
              <a:t>found in C++, which </a:t>
            </a:r>
            <a:r>
              <a:rPr lang="en-US" dirty="0" smtClean="0"/>
              <a:t>are delimited </a:t>
            </a:r>
            <a:r>
              <a:rPr lang="en-US" dirty="0"/>
              <a:t>by </a:t>
            </a:r>
            <a:r>
              <a:rPr lang="en-US" sz="2400" dirty="0"/>
              <a:t>/*...*/</a:t>
            </a:r>
            <a:r>
              <a:rPr lang="en-US" dirty="0"/>
              <a:t>, and </a:t>
            </a:r>
            <a:r>
              <a:rPr lang="en-US" sz="2400" dirty="0"/>
              <a:t>//</a:t>
            </a:r>
            <a:endParaRPr lang="en-US" dirty="0" smtClean="0"/>
          </a:p>
          <a:p>
            <a:pPr lvl="1"/>
            <a:r>
              <a:rPr lang="en-US" dirty="0" smtClean="0"/>
              <a:t>Documentation comments: </a:t>
            </a:r>
            <a:r>
              <a:rPr lang="en-US" dirty="0"/>
              <a:t>Java-only, and are delimited by </a:t>
            </a:r>
            <a:r>
              <a:rPr lang="en-US" sz="2400" dirty="0"/>
              <a:t>/**...*/</a:t>
            </a:r>
            <a:r>
              <a:rPr lang="en-US" dirty="0"/>
              <a:t>. </a:t>
            </a:r>
            <a:endParaRPr lang="en-US" dirty="0" smtClean="0"/>
          </a:p>
          <a:p>
            <a:pPr lvl="2"/>
            <a:r>
              <a:rPr lang="en-US" dirty="0" smtClean="0"/>
              <a:t>Doc </a:t>
            </a:r>
            <a:r>
              <a:rPr lang="en-US" dirty="0"/>
              <a:t>comments can be extracted to HTML </a:t>
            </a:r>
            <a:r>
              <a:rPr lang="en-US" dirty="0" smtClean="0"/>
              <a:t>files using </a:t>
            </a:r>
            <a:r>
              <a:rPr lang="en-US" dirty="0"/>
              <a:t>the </a:t>
            </a:r>
            <a:r>
              <a:rPr lang="en-US" dirty="0" err="1"/>
              <a:t>javadoc</a:t>
            </a:r>
            <a:r>
              <a:rPr lang="en-US" dirty="0"/>
              <a:t> tool.</a:t>
            </a:r>
          </a:p>
        </p:txBody>
      </p:sp>
    </p:spTree>
    <p:extLst>
      <p:ext uri="{BB962C8B-B14F-4D97-AF65-F5344CB8AC3E}">
        <p14:creationId xmlns:p14="http://schemas.microsoft.com/office/powerpoint/2010/main" val="31853213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Java 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Implementation comments are </a:t>
            </a:r>
            <a:r>
              <a:rPr lang="en-US" dirty="0" smtClean="0"/>
              <a:t>meant </a:t>
            </a:r>
            <a:r>
              <a:rPr lang="en-US" dirty="0"/>
              <a:t>for commenting out </a:t>
            </a:r>
            <a:r>
              <a:rPr lang="en-US" dirty="0" smtClean="0"/>
              <a:t>code. </a:t>
            </a:r>
          </a:p>
          <a:p>
            <a:r>
              <a:rPr lang="en-US" dirty="0" smtClean="0"/>
              <a:t>Documentation comments </a:t>
            </a:r>
            <a:r>
              <a:rPr lang="en-US" dirty="0"/>
              <a:t>are meant to describe the specification of the </a:t>
            </a:r>
            <a:r>
              <a:rPr lang="en-US" dirty="0" smtClean="0"/>
              <a:t>code, from </a:t>
            </a:r>
            <a:r>
              <a:rPr lang="en-US" dirty="0"/>
              <a:t>an implementation-free </a:t>
            </a:r>
            <a:r>
              <a:rPr lang="en-US" dirty="0" smtClean="0"/>
              <a:t>perspective </a:t>
            </a:r>
            <a:r>
              <a:rPr lang="en-US" dirty="0"/>
              <a:t>to be read by developers who might not </a:t>
            </a:r>
            <a:r>
              <a:rPr lang="en-US" dirty="0" smtClean="0"/>
              <a:t>necessarily have </a:t>
            </a:r>
            <a:r>
              <a:rPr lang="en-US" dirty="0"/>
              <a:t>the source code at hand.</a:t>
            </a:r>
          </a:p>
        </p:txBody>
      </p:sp>
    </p:spTree>
    <p:extLst>
      <p:ext uri="{BB962C8B-B14F-4D97-AF65-F5344CB8AC3E}">
        <p14:creationId xmlns:p14="http://schemas.microsoft.com/office/powerpoint/2010/main" val="1219010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Implementation Comment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Block comment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514600"/>
            <a:ext cx="730567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9070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Implementation Comment Formats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Single line comment</a:t>
            </a:r>
          </a:p>
          <a:p>
            <a:endParaRPr lang="en-US" dirty="0"/>
          </a:p>
          <a:p>
            <a:endParaRPr lang="en-US" dirty="0" smtClean="0"/>
          </a:p>
          <a:p>
            <a:pPr marL="514350" indent="-514350">
              <a:buFont typeface="+mj-lt"/>
              <a:buAutoNum type="arabicPeriod" startAt="3"/>
            </a:pPr>
            <a:r>
              <a:rPr lang="en-US" dirty="0"/>
              <a:t>Trailing </a:t>
            </a:r>
            <a:r>
              <a:rPr lang="en-US" dirty="0" smtClean="0"/>
              <a:t>Comments: </a:t>
            </a:r>
            <a:r>
              <a:rPr lang="en-US" dirty="0"/>
              <a:t>Very short comments can appear on the same line as the code they describe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133600"/>
            <a:ext cx="364807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648200"/>
            <a:ext cx="584835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2316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Implementation Comment Formats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en-US" dirty="0"/>
              <a:t>End-Of-Line Comments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590800"/>
            <a:ext cx="5172075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1783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/>
              <a:t>Number Per </a:t>
            </a:r>
            <a:r>
              <a:rPr lang="en-US" b="1" dirty="0" smtClean="0"/>
              <a:t>Line</a:t>
            </a:r>
          </a:p>
          <a:p>
            <a:pPr lvl="1"/>
            <a:r>
              <a:rPr lang="en-US" dirty="0"/>
              <a:t>One declaration per line is recommended since it encourages </a:t>
            </a:r>
            <a:r>
              <a:rPr lang="en-US" dirty="0" smtClean="0"/>
              <a:t>commenting:</a:t>
            </a:r>
            <a:endParaRPr lang="en-US" dirty="0"/>
          </a:p>
          <a:p>
            <a:pPr marL="857250" lvl="2" indent="0">
              <a:buNone/>
            </a:pP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level; // indentation level</a:t>
            </a:r>
          </a:p>
          <a:p>
            <a:pPr marL="857250" lvl="2" indent="0">
              <a:buNone/>
            </a:pP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size; // size of table</a:t>
            </a:r>
          </a:p>
          <a:p>
            <a:pPr lvl="1"/>
            <a:r>
              <a:rPr lang="en-US" dirty="0"/>
              <a:t>is preferred over</a:t>
            </a:r>
          </a:p>
          <a:p>
            <a:pPr marL="857250" lvl="2" indent="0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level, size;</a:t>
            </a:r>
          </a:p>
        </p:txBody>
      </p:sp>
    </p:spTree>
    <p:extLst>
      <p:ext uri="{BB962C8B-B14F-4D97-AF65-F5344CB8AC3E}">
        <p14:creationId xmlns:p14="http://schemas.microsoft.com/office/powerpoint/2010/main" val="2455906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JAVADOC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Adapted from Absolute Java 4</a:t>
            </a:r>
            <a:r>
              <a:rPr lang="en-US" baseline="30000" dirty="0" smtClean="0"/>
              <a:t>th</a:t>
            </a:r>
            <a:r>
              <a:rPr lang="en-US" dirty="0" smtClean="0"/>
              <a:t> Edition, Pearson Addison-Wesley, 2010.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2525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sz="2800" b="1" dirty="0" smtClean="0"/>
              <a:t>Placement</a:t>
            </a:r>
          </a:p>
          <a:p>
            <a:pPr lvl="1"/>
            <a:r>
              <a:rPr lang="en-US" sz="2400" dirty="0"/>
              <a:t>Put declarations only at the beginning of blocks</a:t>
            </a:r>
            <a:r>
              <a:rPr lang="en-US" sz="2400" dirty="0" smtClean="0"/>
              <a:t>.</a:t>
            </a:r>
          </a:p>
          <a:p>
            <a:pPr lvl="1"/>
            <a:r>
              <a:rPr lang="en-US" sz="2400" dirty="0"/>
              <a:t>Don’t wait to declare variables until their first </a:t>
            </a:r>
            <a:r>
              <a:rPr lang="en-US" sz="2400" dirty="0" smtClean="0"/>
              <a:t>use</a:t>
            </a:r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Do not declare the same variable name in an inner block:</a:t>
            </a:r>
          </a:p>
          <a:p>
            <a:pPr lvl="1"/>
            <a:endParaRPr 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590800"/>
            <a:ext cx="4343400" cy="121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656" y="4343400"/>
            <a:ext cx="3745744" cy="1772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5121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US" b="1" dirty="0" smtClean="0"/>
              <a:t>Initialization</a:t>
            </a:r>
          </a:p>
          <a:p>
            <a:pPr lvl="1"/>
            <a:r>
              <a:rPr lang="en-US" dirty="0"/>
              <a:t>Try to initialize local variables where they’re declared.</a:t>
            </a:r>
          </a:p>
        </p:txBody>
      </p:sp>
    </p:spTree>
    <p:extLst>
      <p:ext uri="{BB962C8B-B14F-4D97-AF65-F5344CB8AC3E}">
        <p14:creationId xmlns:p14="http://schemas.microsoft.com/office/powerpoint/2010/main" val="22457646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b="1" dirty="0"/>
              <a:t>Class and Interface </a:t>
            </a:r>
            <a:r>
              <a:rPr lang="en-US" b="1" dirty="0" smtClean="0"/>
              <a:t>Declarations</a:t>
            </a:r>
          </a:p>
          <a:p>
            <a:pPr lvl="1"/>
            <a:r>
              <a:rPr lang="en-US" dirty="0" smtClean="0"/>
              <a:t>No </a:t>
            </a:r>
            <a:r>
              <a:rPr lang="en-US" dirty="0"/>
              <a:t>space between a method name and the parenthesis “(“ starting its parameter </a:t>
            </a:r>
            <a:r>
              <a:rPr lang="en-US" dirty="0" smtClean="0"/>
              <a:t>list</a:t>
            </a:r>
          </a:p>
          <a:p>
            <a:pPr lvl="1"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emptyMethod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 {}</a:t>
            </a:r>
          </a:p>
          <a:p>
            <a:pPr lvl="1"/>
            <a:r>
              <a:rPr lang="en-US" dirty="0" smtClean="0"/>
              <a:t>Open brace “{” appears at the end of the same line as the declaration statement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class Sample extends Object { 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ivar1; 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ivar2;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	Sample(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j) { 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	ivar1 =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	ivar2 = j;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}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910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Closing brace “}” starts a line by itself indented to match its corresponding opening statement, except when it is a null statement the “}” should appear immediately after the “{“</a:t>
            </a:r>
          </a:p>
          <a:p>
            <a:pPr lvl="2"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class Sample extends Object { </a:t>
            </a:r>
          </a:p>
          <a:p>
            <a:pPr lvl="2"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ivar1;</a:t>
            </a:r>
          </a:p>
          <a:p>
            <a:pPr lvl="2"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ivar2;</a:t>
            </a:r>
          </a:p>
          <a:p>
            <a:pPr lvl="2">
              <a:buNone/>
            </a:pPr>
            <a:endParaRPr lang="en-US" sz="1400" dirty="0" smtClean="0">
              <a:latin typeface="Courier New" pitchFamily="49" charset="0"/>
              <a:cs typeface="Courier New" pitchFamily="49" charset="0"/>
            </a:endParaRPr>
          </a:p>
          <a:p>
            <a:pPr lvl="2"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	Sample(</a:t>
            </a:r>
            <a:r>
              <a:rPr lang="en-US" sz="14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4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j) {</a:t>
            </a:r>
          </a:p>
          <a:p>
            <a:pPr lvl="2"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    ivar1 = </a:t>
            </a:r>
            <a:r>
              <a:rPr lang="en-US" sz="1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lvl="2"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    ivar2 = j;</a:t>
            </a:r>
          </a:p>
          <a:p>
            <a:pPr lvl="2"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	}</a:t>
            </a:r>
          </a:p>
          <a:p>
            <a:pPr lvl="2">
              <a:buNone/>
            </a:pPr>
            <a:endParaRPr lang="en-US" sz="1400" dirty="0" smtClean="0">
              <a:latin typeface="Courier New" pitchFamily="49" charset="0"/>
              <a:cs typeface="Courier New" pitchFamily="49" charset="0"/>
            </a:endParaRPr>
          </a:p>
          <a:p>
            <a:pPr lvl="2"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	</a:t>
            </a:r>
            <a:r>
              <a:rPr lang="en-US" sz="14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latin typeface="Courier New" pitchFamily="49" charset="0"/>
                <a:cs typeface="Courier New" pitchFamily="49" charset="0"/>
              </a:rPr>
              <a:t>emptyMethod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() {}</a:t>
            </a:r>
          </a:p>
          <a:p>
            <a:pPr lvl="2"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. . .</a:t>
            </a:r>
          </a:p>
          <a:p>
            <a:pPr lvl="2"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4277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/>
              <a:t>Simple </a:t>
            </a:r>
            <a:r>
              <a:rPr lang="en-US" b="1" dirty="0" smtClean="0"/>
              <a:t>Statements</a:t>
            </a:r>
          </a:p>
          <a:p>
            <a:pPr lvl="1"/>
            <a:r>
              <a:rPr lang="en-US" dirty="0"/>
              <a:t>Each line should contain at most one statement. Example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505200"/>
            <a:ext cx="35052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99111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b="1" dirty="0"/>
              <a:t>return </a:t>
            </a:r>
            <a:r>
              <a:rPr lang="en-US" b="1" dirty="0" smtClean="0"/>
              <a:t>Statements</a:t>
            </a:r>
          </a:p>
          <a:p>
            <a:pPr lvl="1"/>
            <a:r>
              <a:rPr lang="en-US" dirty="0"/>
              <a:t>A return statement with a value should not use parentheses unless they make the return </a:t>
            </a:r>
            <a:r>
              <a:rPr lang="en-US" dirty="0" smtClean="0"/>
              <a:t>value more </a:t>
            </a:r>
            <a:r>
              <a:rPr lang="en-US" dirty="0"/>
              <a:t>obvious in some way. Example: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014788"/>
            <a:ext cx="3962400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4557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/>
              <a:t>The if-else class of statements should have the following form: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743200"/>
            <a:ext cx="3019425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8738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en-US" b="1" dirty="0"/>
              <a:t>for </a:t>
            </a:r>
            <a:r>
              <a:rPr lang="en-US" b="1" dirty="0" smtClean="0"/>
              <a:t>Statements</a:t>
            </a:r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pPr lvl="1"/>
            <a:r>
              <a:rPr lang="en-US" dirty="0"/>
              <a:t>An empty for statement</a:t>
            </a:r>
            <a:endParaRPr lang="en-US" b="1" dirty="0" smtClean="0"/>
          </a:p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05000"/>
            <a:ext cx="4914900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2" y="4038600"/>
            <a:ext cx="45243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80956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5"/>
            </a:pPr>
            <a:r>
              <a:rPr lang="en-US" b="1" dirty="0"/>
              <a:t>while Statements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19400"/>
            <a:ext cx="501967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40588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en-US" b="1" dirty="0"/>
              <a:t>do-while Statements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895600"/>
            <a:ext cx="462915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598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</a:t>
            </a:r>
            <a:r>
              <a:rPr lang="en-US" b="1" smtClean="0">
                <a:latin typeface="Courier New" pitchFamily="49" charset="0"/>
              </a:rPr>
              <a:t>javadoc</a:t>
            </a:r>
            <a:endParaRPr lang="en-US" smtClean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Unlike a language such as C++, Java places both the interface and the implementation of a class in the same file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However, Java has a program called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javadoc</a:t>
            </a:r>
            <a:r>
              <a:rPr lang="en-US" sz="2400" smtClean="0"/>
              <a:t> that automatically extracts the interface from a class definition and produces documentation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This information is presented in HTML format, and can be viewed with a Web browser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If a class is correctly commented, a programmer need only refer to this </a:t>
            </a:r>
            <a:r>
              <a:rPr lang="en-US" sz="2000" i="1" smtClean="0"/>
              <a:t>API (Application Programming Interface)</a:t>
            </a:r>
            <a:r>
              <a:rPr lang="en-US" sz="2000" smtClean="0"/>
              <a:t> documentation in order to use the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javadoc</a:t>
            </a:r>
            <a:r>
              <a:rPr lang="en-US" sz="2000" smtClean="0"/>
              <a:t> can obtain documentation for anything from a single class to an entire package</a:t>
            </a:r>
          </a:p>
          <a:p>
            <a:pPr lvl="1" eaLnBrk="1" hangingPunct="1">
              <a:lnSpc>
                <a:spcPct val="80000"/>
              </a:lnSpc>
            </a:pPr>
            <a:endParaRPr lang="en-US" sz="2000" smtClean="0"/>
          </a:p>
        </p:txBody>
      </p:sp>
    </p:spTree>
    <p:extLst>
      <p:ext uri="{BB962C8B-B14F-4D97-AF65-F5344CB8AC3E}">
        <p14:creationId xmlns:p14="http://schemas.microsoft.com/office/powerpoint/2010/main" val="350847369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7"/>
            </a:pPr>
            <a:r>
              <a:rPr lang="en-US" b="1" dirty="0"/>
              <a:t>switch </a:t>
            </a:r>
            <a:r>
              <a:rPr lang="en-US" b="1" dirty="0" smtClean="0"/>
              <a:t>Statements</a:t>
            </a:r>
          </a:p>
          <a:p>
            <a:pPr lvl="1"/>
            <a:r>
              <a:rPr lang="en-US" dirty="0"/>
              <a:t>A switch statement should have the following form: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362200"/>
            <a:ext cx="2924175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36644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8"/>
            </a:pPr>
            <a:r>
              <a:rPr lang="en-US" b="1" dirty="0"/>
              <a:t>try-catch Statements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514600"/>
            <a:ext cx="331470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4624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Naming Conventions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86868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23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Naming Conventions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14450"/>
            <a:ext cx="847725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713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Programming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Providing Access to Instance and Class Variables</a:t>
            </a:r>
          </a:p>
          <a:p>
            <a:pPr lvl="1"/>
            <a:r>
              <a:rPr lang="en-US" dirty="0" smtClean="0"/>
              <a:t>Don’t make any instance or class variable public without good reason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Referring to Class Variables and Methods </a:t>
            </a:r>
          </a:p>
          <a:p>
            <a:pPr lvl="1"/>
            <a:r>
              <a:rPr lang="en-US" dirty="0" smtClean="0"/>
              <a:t>Avoid using an object to access a class (static) variable or method. Use a class name instead. For example: </a:t>
            </a:r>
            <a:endParaRPr lang="en-US" sz="4000" dirty="0" smtClean="0"/>
          </a:p>
          <a:p>
            <a:pPr lvl="2">
              <a:buNone/>
            </a:pPr>
            <a:r>
              <a:rPr lang="en-US" sz="1900" dirty="0" err="1" smtClean="0">
                <a:latin typeface="Courier New" pitchFamily="49" charset="0"/>
                <a:cs typeface="Courier New" pitchFamily="49" charset="0"/>
              </a:rPr>
              <a:t>classMethod</a:t>
            </a:r>
            <a:r>
              <a:rPr lang="en-US" sz="1900" dirty="0" smtClean="0">
                <a:latin typeface="Courier New" pitchFamily="49" charset="0"/>
                <a:cs typeface="Courier New" pitchFamily="49" charset="0"/>
              </a:rPr>
              <a:t>(); 		//OK </a:t>
            </a:r>
          </a:p>
          <a:p>
            <a:pPr lvl="2">
              <a:buNone/>
            </a:pPr>
            <a:r>
              <a:rPr lang="en-US" sz="1900" dirty="0" err="1" smtClean="0">
                <a:latin typeface="Courier New" pitchFamily="49" charset="0"/>
                <a:cs typeface="Courier New" pitchFamily="49" charset="0"/>
              </a:rPr>
              <a:t>AClass.classMethod</a:t>
            </a:r>
            <a:r>
              <a:rPr lang="en-US" sz="1900" dirty="0" smtClean="0">
                <a:latin typeface="Courier New" pitchFamily="49" charset="0"/>
                <a:cs typeface="Courier New" pitchFamily="49" charset="0"/>
              </a:rPr>
              <a:t>(); 	//OK </a:t>
            </a:r>
          </a:p>
          <a:p>
            <a:pPr lvl="2">
              <a:buNone/>
            </a:pPr>
            <a:r>
              <a:rPr lang="en-US" sz="1900" dirty="0" err="1" smtClean="0">
                <a:latin typeface="Courier New" pitchFamily="49" charset="0"/>
                <a:cs typeface="Courier New" pitchFamily="49" charset="0"/>
              </a:rPr>
              <a:t>anObject.classMethod</a:t>
            </a:r>
            <a:r>
              <a:rPr lang="en-US" sz="1900" dirty="0" smtClean="0">
                <a:latin typeface="Courier New" pitchFamily="49" charset="0"/>
                <a:cs typeface="Courier New" pitchFamily="49" charset="0"/>
              </a:rPr>
              <a:t>(); 	//AVOID!</a:t>
            </a:r>
          </a:p>
          <a:p>
            <a:pPr lvl="1"/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53165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Miscellaneous Practices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Parentheses </a:t>
            </a:r>
          </a:p>
          <a:p>
            <a:pPr lvl="1"/>
            <a:r>
              <a:rPr lang="en-US" dirty="0" smtClean="0"/>
              <a:t>It is generally a good idea to use parentheses liberally in expressions involving mixed operators to avoid operator precedence problems</a:t>
            </a:r>
          </a:p>
          <a:p>
            <a:pPr lvl="1"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 lvl="1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if (a == b &amp;&amp; c == d) // AVOID! </a:t>
            </a:r>
          </a:p>
          <a:p>
            <a:pPr lvl="1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if ((a == b) &amp;&amp; (c == d)) // RIGHT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3903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Miscellaneous Practices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b="1" dirty="0" smtClean="0"/>
              <a:t>Returning Values </a:t>
            </a:r>
          </a:p>
          <a:p>
            <a:pPr lvl="1"/>
            <a:r>
              <a:rPr lang="en-US" dirty="0" smtClean="0"/>
              <a:t>Try to make the structure of your program match the intent. Example: 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if (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booleanExpression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) { 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return TRUE; 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} else { 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   return FALSE; 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} </a:t>
            </a:r>
          </a:p>
          <a:p>
            <a:pPr lvl="2"/>
            <a:r>
              <a:rPr lang="en-US" dirty="0" smtClean="0"/>
              <a:t>should instead be written as </a:t>
            </a:r>
          </a:p>
          <a:p>
            <a:pPr lvl="2"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booleanExpression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;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0055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362200"/>
            <a:ext cx="8229600" cy="23622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“I can always read my own code. But wait, it’s all my own code.” </a:t>
            </a:r>
            <a:br>
              <a:rPr lang="en-US" sz="3200" dirty="0" smtClean="0"/>
            </a:br>
            <a:r>
              <a:rPr lang="en-US" sz="3200" dirty="0" smtClean="0"/>
              <a:t>				</a:t>
            </a:r>
            <a:br>
              <a:rPr lang="en-US" sz="3200" dirty="0" smtClean="0"/>
            </a:br>
            <a:r>
              <a:rPr lang="en-US" sz="3200" dirty="0" smtClean="0"/>
              <a:t>					</a:t>
            </a:r>
            <a:r>
              <a:rPr lang="en-US" sz="3200" dirty="0" smtClean="0"/>
              <a:t>– </a:t>
            </a:r>
            <a:r>
              <a:rPr lang="en-US" sz="3200" dirty="0" smtClean="0"/>
              <a:t>Ron Jeffries.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92373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Commenting Classes for </a:t>
            </a:r>
            <a:r>
              <a:rPr lang="en-US" b="1" smtClean="0">
                <a:latin typeface="Courier New" pitchFamily="49" charset="0"/>
              </a:rPr>
              <a:t>javadoc</a:t>
            </a:r>
            <a:endParaRPr lang="en-US" smtClean="0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724400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</a:pPr>
            <a:r>
              <a:rPr lang="en-US" sz="2400" dirty="0" smtClean="0"/>
              <a:t>The </a:t>
            </a:r>
            <a:r>
              <a:rPr lang="en-US" sz="2400" b="1" dirty="0" err="1" smtClean="0">
                <a:solidFill>
                  <a:srgbClr val="034CA1"/>
                </a:solidFill>
                <a:latin typeface="Courier New" pitchFamily="49" charset="0"/>
              </a:rPr>
              <a:t>javadoc</a:t>
            </a:r>
            <a:r>
              <a:rPr lang="en-US" sz="2400" dirty="0" smtClean="0"/>
              <a:t> program extracts class headings, the headings for some comments, and headings for all public methods, instance variables, and static variables</a:t>
            </a:r>
          </a:p>
          <a:p>
            <a:pPr marL="914400" lvl="1" indent="-457200" eaLnBrk="1" hangingPunct="1">
              <a:lnSpc>
                <a:spcPct val="90000"/>
              </a:lnSpc>
            </a:pPr>
            <a:r>
              <a:rPr lang="en-US" sz="2000" dirty="0" smtClean="0"/>
              <a:t>In the normal default mode, no method bodies or private items are extracted</a:t>
            </a:r>
          </a:p>
          <a:p>
            <a:pPr marL="533400" indent="-533400" eaLnBrk="1" hangingPunct="1">
              <a:lnSpc>
                <a:spcPct val="90000"/>
              </a:lnSpc>
            </a:pPr>
            <a:r>
              <a:rPr lang="en-US" sz="2400" dirty="0" smtClean="0"/>
              <a:t>To extract a comment, the following must be true: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dirty="0" smtClean="0"/>
              <a:t>The comment must </a:t>
            </a:r>
            <a:r>
              <a:rPr lang="en-US" sz="2000" i="1" dirty="0" smtClean="0"/>
              <a:t>immediately precede</a:t>
            </a:r>
            <a:r>
              <a:rPr lang="en-US" sz="2000" dirty="0" smtClean="0"/>
              <a:t> a public class or method definition, or some other public item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dirty="0" smtClean="0"/>
              <a:t>The comment must be a block comment, and the opening 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/*</a:t>
            </a:r>
            <a:r>
              <a:rPr lang="en-US" sz="2000" dirty="0" smtClean="0"/>
              <a:t> must contain an extra 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*</a:t>
            </a:r>
            <a:r>
              <a:rPr lang="en-US" sz="2000" dirty="0" smtClean="0"/>
              <a:t> ( 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/** . . . */</a:t>
            </a:r>
            <a:r>
              <a:rPr lang="en-US" sz="2000" dirty="0" smtClean="0"/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241041755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Commenting Classes for </a:t>
            </a:r>
            <a:r>
              <a:rPr lang="en-US" b="1" smtClean="0">
                <a:latin typeface="Courier New" pitchFamily="49" charset="0"/>
              </a:rPr>
              <a:t>javadoc</a:t>
            </a:r>
            <a:endParaRPr lang="en-US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572000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</a:pPr>
            <a:r>
              <a:rPr lang="en-US" sz="2400" smtClean="0"/>
              <a:t>In addition to any general information, the comment preceding a public method definition should include descriptions of parameters, any value returned, and any exceptions that might be thrown</a:t>
            </a:r>
          </a:p>
          <a:p>
            <a:pPr marL="914400" lvl="1" indent="-457200" eaLnBrk="1" hangingPunct="1">
              <a:lnSpc>
                <a:spcPct val="80000"/>
              </a:lnSpc>
            </a:pPr>
            <a:r>
              <a:rPr lang="en-US" sz="2000" smtClean="0"/>
              <a:t>This type of information is preceded by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@</a:t>
            </a:r>
            <a:r>
              <a:rPr lang="en-US" sz="2000" smtClean="0"/>
              <a:t> symbol and is called an </a:t>
            </a:r>
            <a:r>
              <a:rPr lang="en-US" sz="2000" i="1" smtClean="0"/>
              <a:t>@ tag</a:t>
            </a:r>
          </a:p>
          <a:p>
            <a:pPr marL="914400" lvl="1" indent="-457200" eaLnBrk="1" hangingPunct="1">
              <a:lnSpc>
                <a:spcPct val="80000"/>
              </a:lnSpc>
            </a:pPr>
            <a:r>
              <a:rPr lang="en-US" sz="2000" smtClean="0"/>
              <a:t>@ tags come after any general comment, and each one is on a line by itself</a:t>
            </a:r>
          </a:p>
          <a:p>
            <a:pPr marL="914400" lvl="1" indent="-457200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/**</a:t>
            </a:r>
          </a:p>
          <a:p>
            <a:pPr marL="914400" lvl="1" indent="-457200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General Comments about the method . . .</a:t>
            </a:r>
          </a:p>
          <a:p>
            <a:pPr marL="914400" lvl="1" indent="-457200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@param aParameter Description of aParameter</a:t>
            </a:r>
          </a:p>
          <a:p>
            <a:pPr marL="914400" lvl="1" indent="-457200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@return What is returned</a:t>
            </a:r>
          </a:p>
          <a:p>
            <a:pPr marL="914400" lvl="1" indent="-457200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. . .</a:t>
            </a:r>
          </a:p>
          <a:p>
            <a:pPr marL="914400" lvl="1" indent="-457200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*/</a:t>
            </a:r>
          </a:p>
        </p:txBody>
      </p:sp>
    </p:spTree>
    <p:extLst>
      <p:ext uri="{BB962C8B-B14F-4D97-AF65-F5344CB8AC3E}">
        <p14:creationId xmlns:p14="http://schemas.microsoft.com/office/powerpoint/2010/main" val="252708075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@ Tags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@ tags should be placed in the order found below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If there are multiple parameters, each should have its own 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@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param</a:t>
            </a:r>
            <a:r>
              <a:rPr lang="en-US" sz="2000" dirty="0" smtClean="0"/>
              <a:t> on a separate line, and each should be listed according to its left-to-right order on the parameter list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If there are multiple authors, each should have its own   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@author</a:t>
            </a:r>
            <a:r>
              <a:rPr lang="en-US" sz="2000" dirty="0" smtClean="0"/>
              <a:t> on a separate line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@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param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Parameter_Name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Parameter_Description</a:t>
            </a:r>
            <a:endParaRPr lang="en-US" sz="2000" b="1" dirty="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@return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Description_Of_Value_Returned</a:t>
            </a:r>
            <a:endParaRPr lang="en-US" sz="2000" b="1" dirty="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@throws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Exception_Type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 Explanation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@deprecated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@see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Package_Name.Class_Name</a:t>
            </a:r>
            <a:endParaRPr lang="en-US" sz="2000" b="1" dirty="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@author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Author</a:t>
            </a:r>
            <a:endParaRPr lang="en-US" sz="2000" b="1" dirty="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@version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Version_Information</a:t>
            </a:r>
            <a:endParaRPr lang="en-US" sz="2000" b="1" dirty="0" smtClean="0">
              <a:solidFill>
                <a:srgbClr val="034CA1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02669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Running </a:t>
            </a:r>
            <a:r>
              <a:rPr lang="en-US" b="1" smtClean="0">
                <a:latin typeface="Courier New" pitchFamily="49" charset="0"/>
              </a:rPr>
              <a:t>javadoc</a:t>
            </a:r>
            <a:endParaRPr lang="en-US" smtClean="0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To run </a:t>
            </a:r>
            <a:r>
              <a:rPr lang="en-US" sz="2400" b="1" dirty="0" err="1" smtClean="0">
                <a:solidFill>
                  <a:srgbClr val="034CA1"/>
                </a:solidFill>
                <a:latin typeface="Courier New" pitchFamily="49" charset="0"/>
              </a:rPr>
              <a:t>javadoc</a:t>
            </a:r>
            <a:r>
              <a:rPr lang="en-US" sz="2400" dirty="0" smtClean="0"/>
              <a:t> on a package, give the following command: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javadoc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 –d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Documentation_Directory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Package_Name</a:t>
            </a:r>
            <a:endParaRPr lang="en-US" sz="2000" b="1" dirty="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The HTML documents produced will be placed in the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Documentation_Directory</a:t>
            </a:r>
            <a:endParaRPr lang="en-US" sz="2000" dirty="0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To run </a:t>
            </a:r>
            <a:r>
              <a:rPr lang="en-US" sz="2400" b="1" dirty="0" err="1" smtClean="0">
                <a:solidFill>
                  <a:srgbClr val="034CA1"/>
                </a:solidFill>
                <a:latin typeface="Courier New" pitchFamily="49" charset="0"/>
              </a:rPr>
              <a:t>javadoc</a:t>
            </a:r>
            <a:r>
              <a:rPr lang="en-US" sz="2400" dirty="0" smtClean="0"/>
              <a:t> on a single class, give the following command from the directory containing the class file: 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javadoc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 ClassName.java</a:t>
            </a:r>
            <a:endParaRPr lang="en-US" sz="2000" dirty="0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To run </a:t>
            </a:r>
            <a:r>
              <a:rPr lang="en-US" sz="2400" dirty="0" err="1" smtClean="0"/>
              <a:t>javadoc</a:t>
            </a:r>
            <a:r>
              <a:rPr lang="en-US" sz="2400" dirty="0" smtClean="0"/>
              <a:t> on all the classes in a directory, give the following command instead:  </a:t>
            </a:r>
            <a:r>
              <a:rPr lang="en-US" sz="2000" b="1" dirty="0" err="1" smtClean="0">
                <a:solidFill>
                  <a:srgbClr val="034CA1"/>
                </a:solidFill>
                <a:latin typeface="Courier New" pitchFamily="49" charset="0"/>
              </a:rPr>
              <a:t>javadoc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 *.java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3352800" y="62484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5-</a:t>
            </a:r>
            <a:fld id="{3595163B-6EAC-4002-BF57-30DDA6B6C8CD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41747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Options for </a:t>
            </a:r>
            <a:r>
              <a:rPr lang="en-US" b="1" smtClean="0">
                <a:latin typeface="Courier New" pitchFamily="49" charset="0"/>
              </a:rPr>
              <a:t>javadoc</a:t>
            </a:r>
            <a:endParaRPr lang="en-US" smtClean="0">
              <a:latin typeface="Courier New" pitchFamily="49" charset="0"/>
            </a:endParaRPr>
          </a:p>
        </p:txBody>
      </p:sp>
      <p:pic>
        <p:nvPicPr>
          <p:cNvPr id="108547" name="Picture 9" descr="savitch_c05d23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 b="1686"/>
          <a:stretch>
            <a:fillRect/>
          </a:stretch>
        </p:blipFill>
        <p:spPr bwMode="auto">
          <a:xfrm>
            <a:off x="855663" y="1230313"/>
            <a:ext cx="7772400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3352800" y="62484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5-</a:t>
            </a:r>
            <a:fld id="{CF65C01B-2455-4D17-853C-274559267181}" type="slidenum">
              <a:rPr lang="en-US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89201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Documentation 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/** Description of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MyClass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*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* @author John Doe 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* @author Jane Doe 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* @version 6.0z Build 9000 Jan 3, 1970. 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*/ 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public class M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/** Description of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myIntField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*/ 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public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myIntField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/** Description of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MyClass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 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 * 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 * @throws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MyException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Description of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myException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 */</a:t>
            </a:r>
            <a:endParaRPr lang="en-US" sz="18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7853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2116</TotalTime>
  <Words>1159</Words>
  <Application>Microsoft Office PowerPoint</Application>
  <PresentationFormat>On-screen Show (4:3)</PresentationFormat>
  <Paragraphs>198</Paragraphs>
  <Slides>37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SWE205 2011-09-26 (with Tabs)</vt:lpstr>
      <vt:lpstr>Implementation Issues</vt:lpstr>
      <vt:lpstr>JAVADOC</vt:lpstr>
      <vt:lpstr>Introduction to javadoc</vt:lpstr>
      <vt:lpstr>Commenting Classes for javadoc</vt:lpstr>
      <vt:lpstr>Commenting Classes for javadoc</vt:lpstr>
      <vt:lpstr>@ Tags</vt:lpstr>
      <vt:lpstr>Running javadoc</vt:lpstr>
      <vt:lpstr>Options for javadoc</vt:lpstr>
      <vt:lpstr>Documentation Comments</vt:lpstr>
      <vt:lpstr>CODING STANDARDS</vt:lpstr>
      <vt:lpstr>Why Have Code Conventions</vt:lpstr>
      <vt:lpstr>File Organization</vt:lpstr>
      <vt:lpstr>Beginning Comments</vt:lpstr>
      <vt:lpstr>Java Comments</vt:lpstr>
      <vt:lpstr>Java Comments</vt:lpstr>
      <vt:lpstr>Implementation Comment</vt:lpstr>
      <vt:lpstr>Implementation Comment Formats</vt:lpstr>
      <vt:lpstr>Implementation Comment Formats</vt:lpstr>
      <vt:lpstr>Declarations</vt:lpstr>
      <vt:lpstr>Declarations</vt:lpstr>
      <vt:lpstr>Declarations</vt:lpstr>
      <vt:lpstr>Declarations</vt:lpstr>
      <vt:lpstr>Declarations</vt:lpstr>
      <vt:lpstr>Statements</vt:lpstr>
      <vt:lpstr>Statements</vt:lpstr>
      <vt:lpstr>Statements</vt:lpstr>
      <vt:lpstr>Statements</vt:lpstr>
      <vt:lpstr>Statements</vt:lpstr>
      <vt:lpstr>Statements</vt:lpstr>
      <vt:lpstr>Statements</vt:lpstr>
      <vt:lpstr>Statements</vt:lpstr>
      <vt:lpstr>Naming Conventions</vt:lpstr>
      <vt:lpstr>Naming Conventions</vt:lpstr>
      <vt:lpstr>Programming Practices</vt:lpstr>
      <vt:lpstr>Miscellaneous Practices </vt:lpstr>
      <vt:lpstr>Miscellaneous Practices </vt:lpstr>
      <vt:lpstr>“I can always read my own code. But wait, it’s all my own code.”            – Ron Jeffries.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irfan</cp:lastModifiedBy>
  <cp:revision>417</cp:revision>
  <dcterms:created xsi:type="dcterms:W3CDTF">2008-10-05T15:17:56Z</dcterms:created>
  <dcterms:modified xsi:type="dcterms:W3CDTF">2016-11-29T09:04:33Z</dcterms:modified>
</cp:coreProperties>
</file>